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8" r:id="rId3"/>
    <p:sldId id="287" r:id="rId4"/>
    <p:sldId id="259" r:id="rId5"/>
    <p:sldId id="288" r:id="rId6"/>
    <p:sldId id="262" r:id="rId7"/>
    <p:sldId id="282" r:id="rId8"/>
    <p:sldId id="289" r:id="rId9"/>
    <p:sldId id="283" r:id="rId10"/>
    <p:sldId id="290" r:id="rId11"/>
    <p:sldId id="285" r:id="rId12"/>
    <p:sldId id="295" r:id="rId13"/>
    <p:sldId id="291" r:id="rId14"/>
    <p:sldId id="292" r:id="rId15"/>
    <p:sldId id="293" r:id="rId16"/>
    <p:sldId id="294" r:id="rId17"/>
    <p:sldId id="300" r:id="rId18"/>
    <p:sldId id="269" r:id="rId19"/>
    <p:sldId id="257" r:id="rId20"/>
    <p:sldId id="260" r:id="rId21"/>
    <p:sldId id="296" r:id="rId22"/>
    <p:sldId id="297" r:id="rId23"/>
    <p:sldId id="298" r:id="rId24"/>
    <p:sldId id="299" r:id="rId25"/>
    <p:sldId id="301" r:id="rId26"/>
    <p:sldId id="302" r:id="rId27"/>
    <p:sldId id="303" r:id="rId28"/>
    <p:sldId id="30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>
      <p:cViewPr>
        <p:scale>
          <a:sx n="80" d="100"/>
          <a:sy n="80" d="100"/>
        </p:scale>
        <p:origin x="-89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E9EF12-D89E-4911-84F8-EE5DBD5D58C8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41CB8C-152E-42F5-BC0B-AD00A5E38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3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80C8DC-DA66-4250-88D8-7F6CEDF7C80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83E6-B708-4A28-8124-B4F52B593E81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345ACD1C-F6F6-4AA2-AB72-C226E9910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1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6032-89FC-4113-8929-4A280A91287F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90B1-B3FC-4951-AA63-A7CBC9220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0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0B70E-7502-4190-8B09-4806A7E5D19E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1278-8AE7-49E9-A7CC-C4607A3D9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2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A13E-8CF3-4986-BFE8-18E513B885DD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264D-EA5F-4905-9B5E-5A0FCC080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8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C231-C69F-4D5D-8AC9-0E5558B4BD54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4FAC-BBD9-4DF1-B96D-561F54282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0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6039-C5E1-45F6-BE70-87FF87E4EA2C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65656-0C29-444E-8E0A-A61B40522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6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F94C8-DA43-49EC-89CB-F06859B5A490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C657-961A-402F-AAF2-473F03FC2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5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02AA-AFA4-4472-9DBF-DB220669DE26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FCECA-74AE-4877-8DB2-924269088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4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43482-F3F8-4236-916B-FA3D293E7074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6518-1DF9-4ED7-9005-A785D9C85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6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7FF7F-D34D-437D-9E37-9631F36A649D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51D8-8CAC-471A-AAC8-0E03E3BE3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5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584B-3311-4EC1-9E67-6458176E9854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A61F-87DE-496E-A3FB-EB4AC2223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6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13DD57-E3A1-48DC-83E1-CD6895FFCB4C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F3B5EB-72A5-439E-B2B6-4ECDDB8CB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db/portal/obschee/" TargetMode="External"/><Relationship Id="rId2" Type="http://schemas.openxmlformats.org/officeDocument/2006/relationships/hyperlink" Target="http://www.festival.1septembe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slide" Target="slide1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ci-n1gF4ZAc" TargetMode="External"/><Relationship Id="rId13" Type="http://schemas.openxmlformats.org/officeDocument/2006/relationships/hyperlink" Target="https://sites.google.com/site/izo57klass/home" TargetMode="External"/><Relationship Id="rId18" Type="http://schemas.openxmlformats.org/officeDocument/2006/relationships/hyperlink" Target="http://www.it-n.ru/" TargetMode="External"/><Relationship Id="rId3" Type="http://schemas.openxmlformats.org/officeDocument/2006/relationships/image" Target="../media/image58.png"/><Relationship Id="rId7" Type="http://schemas.openxmlformats.org/officeDocument/2006/relationships/image" Target="../media/image59.jpeg"/><Relationship Id="rId12" Type="http://schemas.openxmlformats.org/officeDocument/2006/relationships/hyperlink" Target="http://muzei-mira.com/" TargetMode="External"/><Relationship Id="rId17" Type="http://schemas.openxmlformats.org/officeDocument/2006/relationships/slide" Target="slide10.xml"/><Relationship Id="rId2" Type="http://schemas.openxmlformats.org/officeDocument/2006/relationships/hyperlink" Target="http://www.art-urok.ru/index.htm" TargetMode="External"/><Relationship Id="rId16" Type="http://schemas.openxmlformats.org/officeDocument/2006/relationships/hyperlink" Target="http://www.adme.ru/tvorchestvo-reklama/33-shedevra-mirovoj-zhivopisi-28305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LRBFKNgI9wk" TargetMode="External"/><Relationship Id="rId11" Type="http://schemas.openxmlformats.org/officeDocument/2006/relationships/image" Target="../media/image61.jpeg"/><Relationship Id="rId5" Type="http://schemas.openxmlformats.org/officeDocument/2006/relationships/hyperlink" Target="https://www.youtube.com/playlist?action_edit=1&amp;list=PLYjQr8vff1JxYYDQut51B-KB0E8e6vEeL" TargetMode="External"/><Relationship Id="rId15" Type="http://schemas.openxmlformats.org/officeDocument/2006/relationships/hyperlink" Target="http://smallbay.ru/artrussia/russian_artists.html" TargetMode="External"/><Relationship Id="rId10" Type="http://schemas.openxmlformats.org/officeDocument/2006/relationships/hyperlink" Target="http://www.youtube.com/watch?v=S1xiQwE3QE0" TargetMode="External"/><Relationship Id="rId4" Type="http://schemas.openxmlformats.org/officeDocument/2006/relationships/hyperlink" Target="http://www.youtube.com/TeremokTV" TargetMode="External"/><Relationship Id="rId9" Type="http://schemas.openxmlformats.org/officeDocument/2006/relationships/image" Target="../media/image60.jpeg"/><Relationship Id="rId14" Type="http://schemas.openxmlformats.org/officeDocument/2006/relationships/hyperlink" Target="http://smallbay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jpeg"/><Relationship Id="rId7" Type="http://schemas.openxmlformats.org/officeDocument/2006/relationships/image" Target="../media/image66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slide" Target="slide10.xml"/><Relationship Id="rId4" Type="http://schemas.openxmlformats.org/officeDocument/2006/relationships/image" Target="../media/image64.jpeg"/><Relationship Id="rId9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5eMJldK4M9M" TargetMode="External"/><Relationship Id="rId13" Type="http://schemas.openxmlformats.org/officeDocument/2006/relationships/image" Target="../media/image72.png"/><Relationship Id="rId3" Type="http://schemas.openxmlformats.org/officeDocument/2006/relationships/hyperlink" Target="http://www.youtube.com/watch?v=nnHXi2rePWY" TargetMode="External"/><Relationship Id="rId7" Type="http://schemas.openxmlformats.org/officeDocument/2006/relationships/hyperlink" Target="http://www.youtube.com/watch?v=TunY-v5XCCM" TargetMode="External"/><Relationship Id="rId12" Type="http://schemas.openxmlformats.org/officeDocument/2006/relationships/image" Target="../media/image71.jpeg"/><Relationship Id="rId2" Type="http://schemas.openxmlformats.org/officeDocument/2006/relationships/hyperlink" Target="http://www.youtube.com/watch?v=Qp1xIQ_Xo6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4aZ0lnn2OGg" TargetMode="External"/><Relationship Id="rId11" Type="http://schemas.openxmlformats.org/officeDocument/2006/relationships/image" Target="../media/image70.jpeg"/><Relationship Id="rId5" Type="http://schemas.openxmlformats.org/officeDocument/2006/relationships/hyperlink" Target="http://www.youtube.com/watch?v=rOww7oaJkCo" TargetMode="External"/><Relationship Id="rId10" Type="http://schemas.openxmlformats.org/officeDocument/2006/relationships/image" Target="../media/image69.jpeg"/><Relationship Id="rId4" Type="http://schemas.openxmlformats.org/officeDocument/2006/relationships/hyperlink" Target="http://www.youtube.com/watch?v=IZbfML_m5rU" TargetMode="External"/><Relationship Id="rId9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slide" Target="slide9.xml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slide" Target="slide9.xml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G"/><Relationship Id="rId5" Type="http://schemas.openxmlformats.org/officeDocument/2006/relationships/slide" Target="slide9.xml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362" y="225514"/>
            <a:ext cx="79208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ШКОЛА №149»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950" y="2503488"/>
            <a:ext cx="4608513" cy="1938337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Еремина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Марина Владимировна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изобразительного искусства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538" y="6442075"/>
            <a:ext cx="2692400" cy="3381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Нижний Новгород, 2015 г</a:t>
            </a:r>
            <a:r>
              <a:rPr lang="ru-RU" sz="1600" dirty="0"/>
              <a:t>.</a:t>
            </a:r>
          </a:p>
        </p:txBody>
      </p:sp>
      <p:pic>
        <p:nvPicPr>
          <p:cNvPr id="14343" name="Picture 8" descr="F:\Еремина МВ\фото\img0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125538"/>
            <a:ext cx="31432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>
            <a:off x="323850" y="538163"/>
            <a:ext cx="3095625" cy="100806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mbria" pitchFamily="18" charset="0"/>
              </a:rPr>
              <a:t>Урок с мультимедийной поддержкой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938" y="188913"/>
            <a:ext cx="5040312" cy="17065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праздничный костюм», «Искусство Гжели», «Городецкая роспись», «Хохлома», «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Жостово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 «Русская изба», «Интерьер крестьянского дома», «Жанры изобразительного искусства»– портрет, пейзаж, анималистический жанр и другие.</a:t>
            </a:r>
          </a:p>
        </p:txBody>
      </p:sp>
      <p:sp>
        <p:nvSpPr>
          <p:cNvPr id="7" name="Пятиугольник 6">
            <a:hlinkClick r:id="rId3" action="ppaction://hlinksldjump"/>
          </p:cNvPr>
          <p:cNvSpPr/>
          <p:nvPr/>
        </p:nvSpPr>
        <p:spPr>
          <a:xfrm>
            <a:off x="323850" y="4311650"/>
            <a:ext cx="3095625" cy="100806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002060"/>
                </a:solidFill>
                <a:latin typeface="Cambria" pitchFamily="18" charset="0"/>
              </a:rPr>
              <a:t>Урок с компьютерной поддержкой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Пятиугольник 7">
            <a:hlinkClick r:id="rId4" action="ppaction://hlinksldjump"/>
          </p:cNvPr>
          <p:cNvSpPr/>
          <p:nvPr/>
        </p:nvSpPr>
        <p:spPr>
          <a:xfrm>
            <a:off x="355600" y="2330450"/>
            <a:ext cx="3097213" cy="117951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mbria" pitchFamily="18" charset="0"/>
              </a:rPr>
              <a:t>Использование электронных образовательных ресурсов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2050" y="2066925"/>
            <a:ext cx="5040313" cy="1706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знакомства с жанрами изобразительного искусства;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жизнью художников и их творческим наследием;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таких тем по изобразительному искусству как «Виды изобразительного искусства», «Музеи мира»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84588" y="3933825"/>
            <a:ext cx="5040312" cy="17049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  на  уроке с компьютерной поддержкой в 6 классе по теме «Натюрморт в графике» я использовала несколько видов работы учащихся: фронтальную, представление учащимися собственной презентации, работа учащихся за компьютером и на бумаге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850" y="476250"/>
            <a:ext cx="85693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уроков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информационно-коммуникативных технологий - это мощный стимул в обучении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1512950"/>
            <a:ext cx="2952328" cy="28083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развивает творческие и познавательные способности каждого ученика</a:t>
            </a:r>
          </a:p>
        </p:txBody>
      </p:sp>
      <p:sp>
        <p:nvSpPr>
          <p:cNvPr id="10" name="Овал 9"/>
          <p:cNvSpPr/>
          <p:nvPr/>
        </p:nvSpPr>
        <p:spPr>
          <a:xfrm>
            <a:off x="5724128" y="1584668"/>
            <a:ext cx="3006441" cy="26648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графики, цвета, звука позволяет моделировать различные ситуации и среды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79712" y="3885254"/>
            <a:ext cx="5256584" cy="284625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компьютеров на уроках ИЗО создаёт эмоциональный настрой, это в свою очередь, положительно сказывается на развитии художественного творчества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личного вклада педагога в развитие образования и степень его новизны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856662" cy="3733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опыта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урок</a:t>
            </a: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опыта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уровень – усовершенствование: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экономия времени, продуктивность, более высокое качество обучения. 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оложительная мотивация на уроках искусства с применением ИКТ, создание условий для получения учебной информации из различных источников (традиционных и новейших);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Обретение компьютерной грамотности и оптимальное использование информационных технологий в учебном процессе;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разрабатывать современные дидактические материалы и эффективное их использование в учебном процессе;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организации промежуточного и итогового контроля знаний с помощью компьютерных программ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Использование компьютерных технологий позволяет изменить учебный процесс в лучшую, более комфортную сторону, охватывая все этапы учебной деятельности</a:t>
            </a: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3" name="Пятиугольник 2">
            <a:hlinkClick r:id="rId2" action="ppaction://hlinksldjump"/>
          </p:cNvPr>
          <p:cNvSpPr/>
          <p:nvPr/>
        </p:nvSpPr>
        <p:spPr>
          <a:xfrm>
            <a:off x="7885113" y="6210300"/>
            <a:ext cx="977900" cy="48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профессиональной педагогической деятельности и достигнутые эффекты</a:t>
            </a:r>
          </a:p>
        </p:txBody>
      </p:sp>
      <p:graphicFrame>
        <p:nvGraphicFramePr>
          <p:cNvPr id="1026" name="Объект 6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420687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4206605" imgH="3450635" progId="Excel.Chart.8">
                  <p:embed/>
                </p:oleObj>
              </mc:Choice>
              <mc:Fallback>
                <p:oleObj r:id="rId3" imgW="4206605" imgH="3450635" progId="Excel.Char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57338"/>
                        <a:ext cx="4206875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8"/>
          <p:cNvGraphicFramePr>
            <a:graphicFrameLocks/>
          </p:cNvGraphicFramePr>
          <p:nvPr/>
        </p:nvGraphicFramePr>
        <p:xfrm>
          <a:off x="3779838" y="3644900"/>
          <a:ext cx="4968875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4066384" imgH="3273836" progId="Excel.Chart.8">
                  <p:embed/>
                </p:oleObj>
              </mc:Choice>
              <mc:Fallback>
                <p:oleObj r:id="rId5" imgW="4066384" imgH="3273836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644900"/>
                        <a:ext cx="4968875" cy="271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 descr="C:\Users\Дом\Pictures\2015-10-06\0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3844"/>
          <a:stretch/>
        </p:blipFill>
        <p:spPr bwMode="auto">
          <a:xfrm rot="5400000">
            <a:off x="5441518" y="1119323"/>
            <a:ext cx="1982478" cy="285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ом\Pictures\2015-10-06\00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2780"/>
          <a:stretch/>
        </p:blipFill>
        <p:spPr bwMode="auto">
          <a:xfrm rot="4169277">
            <a:off x="2079980" y="4564490"/>
            <a:ext cx="1488911" cy="21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ом\Pictures\2015-10-06\00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4655"/>
          <a:stretch/>
        </p:blipFill>
        <p:spPr bwMode="auto">
          <a:xfrm rot="13776001">
            <a:off x="617926" y="4543718"/>
            <a:ext cx="1385137" cy="196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3" descr="F:\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74613"/>
            <a:ext cx="1635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3" descr="F:\грамота 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117475"/>
            <a:ext cx="16875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F:\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b="1476"/>
          <a:stretch>
            <a:fillRect/>
          </a:stretch>
        </p:blipFill>
        <p:spPr bwMode="auto">
          <a:xfrm>
            <a:off x="1838325" y="4395788"/>
            <a:ext cx="16605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F:\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1476"/>
          <a:stretch>
            <a:fillRect/>
          </a:stretch>
        </p:blipFill>
        <p:spPr bwMode="auto">
          <a:xfrm>
            <a:off x="1892300" y="1303338"/>
            <a:ext cx="14239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F:\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b="4185"/>
          <a:stretch>
            <a:fillRect/>
          </a:stretch>
        </p:blipFill>
        <p:spPr bwMode="auto">
          <a:xfrm>
            <a:off x="76200" y="87313"/>
            <a:ext cx="17462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F:\0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182245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F:\0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1326"/>
          <a:stretch>
            <a:fillRect/>
          </a:stretch>
        </p:blipFill>
        <p:spPr bwMode="auto">
          <a:xfrm>
            <a:off x="3409950" y="117475"/>
            <a:ext cx="12715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 descr="F:\0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2033588"/>
            <a:ext cx="22225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1" descr="F:\01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60338"/>
            <a:ext cx="1243013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2" descr="F:\01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4192588"/>
            <a:ext cx="18161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4" descr="F:\грамота 01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60338"/>
            <a:ext cx="12192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6" descr="F:\грамота 00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032000"/>
            <a:ext cx="166687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8" descr="F:\грамота 00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1289050"/>
            <a:ext cx="15541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9" descr="F:\грамота 00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3433763"/>
            <a:ext cx="2136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0" descr="F:\грамота 007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254250"/>
            <a:ext cx="21383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1" descr="F:\грамота 008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4270375"/>
            <a:ext cx="17907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2" descr="F:\грамота 01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/>
          <a:stretch>
            <a:fillRect/>
          </a:stretch>
        </p:blipFill>
        <p:spPr bwMode="auto">
          <a:xfrm>
            <a:off x="5646738" y="4205288"/>
            <a:ext cx="160178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5" descr="F:\грамота 002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1360488"/>
            <a:ext cx="13366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7" descr="F:\грамота 004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640013"/>
            <a:ext cx="1366838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4" descr="F:\грамота 00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805113"/>
            <a:ext cx="129698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Рисунок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2976563"/>
            <a:ext cx="15652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C:\Users\Дом\Pictures\2015-10-06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8673">
            <a:off x="4138153" y="4098149"/>
            <a:ext cx="1597761" cy="21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20969300">
            <a:off x="5511287" y="3635200"/>
            <a:ext cx="1825411" cy="2571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Транслируемость практических достижений профессиональной деятельности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772400" cy="3733800"/>
          </a:xfrm>
        </p:spPr>
        <p:txBody>
          <a:bodyPr/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РМО учителей ИЗО по теме «Информационные технологии на уроках эстетического цикла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педагогических советах</a:t>
            </a:r>
            <a:endParaRPr lang="ru-RU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и проведении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мероприятий «День матери», «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Масленица»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выставок творческих работ.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на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nsportal.ru</a:t>
            </a:r>
            <a:endParaRPr lang="ru-RU" altLang="ru-RU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496324">
            <a:off x="7076640" y="3256270"/>
            <a:ext cx="1784609" cy="251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544" y="4168659"/>
            <a:ext cx="3259335" cy="244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4967287"/>
          </a:xfrm>
        </p:spPr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Полат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Е.С.,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Бухаркина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М.Ю., Моисеева М.В., Петров А.Е. Новые педагогические и информационные технологии в системе образования: 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Учеб.пособие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М., 2001.</a:t>
            </a:r>
          </a:p>
          <a:p>
            <a:pPr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от 29 декабря 2012 г. № 273-ФЗ «Об образовании в Российской Федерации» // Федеральный государственный образовательный стандарт. 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http://standart.edu.ru/doc.aspx?DocId=10688 (дата обращения: 05.11.2013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Федеральный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</a:t>
            </a:r>
            <a:r>
              <a:rPr lang="ru-RU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Губайдуллин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А. «Использование информационно-коммуникативных технологий в целях формирования положительной мотивации к обучению на уроках изобразительного искусства и черчения».</a:t>
            </a:r>
          </a:p>
          <a:p>
            <a:pPr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Селевко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Г.К. Современные образовательные технологии. – М., 1998.</a:t>
            </a:r>
          </a:p>
          <a:p>
            <a:pPr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Захарова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И.Г. Информационные технологии в образовании. -  М.,2006.</a:t>
            </a:r>
          </a:p>
          <a:p>
            <a:pPr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Информатизация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среднего образования: Научно-методическое пособие / Под ред. Д.Ш. Матроса. – М.: Педагогическое общество России, 2004.</a:t>
            </a:r>
          </a:p>
          <a:p>
            <a:pPr indent="-27432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Кодесникова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Информационно-компьютерные технологии на уроках искусства.  -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www.festival.1september.ru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Образовательный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основного образования // Федеральный государственный образовательный стандарт. 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http://www.edu.ru/db/portal/obschee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Пятиугольник 3">
            <a:hlinkClick r:id="rId4" action="ppaction://hlinksldjump"/>
          </p:cNvPr>
          <p:cNvSpPr/>
          <p:nvPr/>
        </p:nvSpPr>
        <p:spPr>
          <a:xfrm>
            <a:off x="8013700" y="6219825"/>
            <a:ext cx="977900" cy="48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arnasse.ru/upload/comments/a24d44b94bcfd88be123f4a07aaff440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23813"/>
            <a:ext cx="914876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50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81075"/>
            <a:ext cx="7989887" cy="5543550"/>
          </a:xfrm>
        </p:spPr>
        <p:txBody>
          <a:bodyPr rtlCol="0">
            <a:noAutofit/>
          </a:bodyPr>
          <a:lstStyle/>
          <a:p>
            <a:pPr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Афанасьева 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В. Использование ИКТ в образовательном процессе. –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pedsovet.org</a:t>
            </a:r>
          </a:p>
          <a:p>
            <a:pPr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Губайдуллин 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А. “Использование информационно-коммуникативных технологий в целях формирования положительной мотивации к обучению на уроках изобразительного искусства и черчения”. – </a:t>
            </a:r>
            <a:r>
              <a:rPr lang="ru-RU" altLang="ru-RU" sz="1800" b="1" u="sng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www.it-n.ru</a:t>
            </a:r>
            <a:endParaRPr lang="ru-RU" altLang="ru-RU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altLang="ru-RU" sz="1800" b="1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Драхлер</a:t>
            </a:r>
            <a: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А.Б. К вопросу о презентациях. – </a:t>
            </a:r>
            <a:r>
              <a:rPr lang="ru-RU" altLang="ru-RU" sz="1800" b="1" u="sng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www.it-n.ru</a:t>
            </a:r>
            <a:endParaRPr lang="ru-RU" altLang="ru-RU" sz="18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altLang="ru-RU" sz="1800" b="1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Кодесникова</a:t>
            </a:r>
            <a: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Информационно-компьютерные технологии на уроках искусства. – </a:t>
            </a:r>
            <a:r>
              <a:rPr lang="ru-RU" altLang="ru-RU" sz="1800" b="1" u="sng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www.festival.1september.ru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Чернов 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 Концепция и методика.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lesson-history.narod.ru</a:t>
            </a:r>
          </a:p>
          <a:p>
            <a:pPr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Ястребов 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Л.И. Создание мультимедийных презентаций в программе MS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2002. – Ж-л “Вопросы Интернет-образования”, № 44</a:t>
            </a:r>
          </a:p>
          <a:p>
            <a:pPr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Новые 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и информационные технологии  в системе школьного образования. </a:t>
            </a:r>
            <a:r>
              <a:rPr lang="ru-RU" altLang="ru-RU" sz="18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Полат</a:t>
            </a:r>
            <a:r>
              <a:rPr lang="ru-RU" altLang="ru-RU" sz="1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Е.С., - М., АСНДЕМА, 2001 </a:t>
            </a:r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>
            <a:off x="8027988" y="6308725"/>
            <a:ext cx="979487" cy="48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775" y="1196975"/>
            <a:ext cx="8640763" cy="3733800"/>
          </a:xfrm>
        </p:spPr>
        <p:txBody>
          <a:bodyPr rtlCol="0">
            <a:no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кредо:</a:t>
            </a:r>
          </a:p>
          <a:p>
            <a:pPr marL="6858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Моя работа-любовь с заботой ! </a:t>
            </a:r>
          </a:p>
          <a:p>
            <a:pPr marL="6858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Только творчество укажет путь к успеху!</a:t>
            </a: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Девиз:</a:t>
            </a: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искусства-дарит мысли, дарит чувства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26" name="Picture 2" descr="G:\ФОТО\Новая папка\К педсовету. Учителя\IMG_000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88565" y="3861048"/>
            <a:ext cx="3707776" cy="278092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7893" name="Picture 5" descr="F:\Еремина МВ\фото\37k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3568" y="4005057"/>
            <a:ext cx="3955604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088" y="765175"/>
            <a:ext cx="8280400" cy="13684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изобразительного искусства с Целью развития творческой активности учащихся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4" y="292494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7889" y="2962833"/>
            <a:ext cx="3931411" cy="294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913" y="4175125"/>
            <a:ext cx="1944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«Психология искусства»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9300" y="3922713"/>
            <a:ext cx="1871663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 Кузин, разработка по художественной педагогике «Психология для художников»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2325" y="3922713"/>
            <a:ext cx="25209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Б.М.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Неменский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«Художественное образование как духовная культура» – направление в художественной педагогике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9238" y="3795713"/>
            <a:ext cx="22320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Г.К.Селевко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«Педагогические технологии на основе информационно-коммуникативных средств»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598" y="1399054"/>
            <a:ext cx="1757442" cy="247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534" y="1356056"/>
            <a:ext cx="1801292" cy="242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14998" t="3713" r="9132"/>
          <a:stretch/>
        </p:blipFill>
        <p:spPr>
          <a:xfrm>
            <a:off x="2373804" y="1448373"/>
            <a:ext cx="1901847" cy="237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/>
          </a:blip>
          <a:srcRect l="6859" t="4623" r="7322" b="4392"/>
          <a:stretch/>
        </p:blipFill>
        <p:spPr>
          <a:xfrm>
            <a:off x="6948264" y="1309549"/>
            <a:ext cx="1736173" cy="247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9425" y="260350"/>
            <a:ext cx="812482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опираюсь на наиболее существенное в трудах ведущих педагогов, использую элементы известных методик</a:t>
            </a:r>
            <a:endParaRPr lang="ru-RU" sz="2200" cap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ятиугольник 13">
            <a:hlinkClick r:id="rId6" action="ppaction://hlinksldjump"/>
          </p:cNvPr>
          <p:cNvSpPr/>
          <p:nvPr/>
        </p:nvSpPr>
        <p:spPr>
          <a:xfrm>
            <a:off x="8243888" y="6453188"/>
            <a:ext cx="900112" cy="38576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Еремина МВ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149225"/>
            <a:ext cx="199707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F:\Еремина МВ\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-73025"/>
            <a:ext cx="22145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F:\Еремина МВ\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067175"/>
            <a:ext cx="19177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F:\Еремина МВ\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086225"/>
            <a:ext cx="1979613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 descr="F:\Еремина МВ\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1"/>
          <a:stretch>
            <a:fillRect/>
          </a:stretch>
        </p:blipFill>
        <p:spPr bwMode="auto">
          <a:xfrm>
            <a:off x="1476375" y="2100263"/>
            <a:ext cx="309721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F:\Еремина МВ\0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6267"/>
          <a:stretch>
            <a:fillRect/>
          </a:stretch>
        </p:blipFill>
        <p:spPr bwMode="auto">
          <a:xfrm>
            <a:off x="6235700" y="327025"/>
            <a:ext cx="28098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 descr="F:\Еремина МВ\грамота 00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046538"/>
            <a:ext cx="20240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0" descr="F:\Еремина МВ\грамота 0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948113"/>
            <a:ext cx="20510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3" descr="F:\Еремина МВ\00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1138"/>
            <a:ext cx="205263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9" descr="F:\01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100263"/>
            <a:ext cx="256857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ятиугольник 1">
            <a:hlinkClick r:id="rId12" action="ppaction://hlinksldjump"/>
          </p:cNvPr>
          <p:cNvSpPr/>
          <p:nvPr/>
        </p:nvSpPr>
        <p:spPr>
          <a:xfrm>
            <a:off x="8096250" y="6286500"/>
            <a:ext cx="977900" cy="4841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38113"/>
            <a:ext cx="8713787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3" y="3697288"/>
            <a:ext cx="4283075" cy="676275"/>
          </a:xfrm>
        </p:spPr>
        <p:txBody>
          <a:bodyPr/>
          <a:lstStyle/>
          <a:p>
            <a:pPr marL="69850" indent="0" algn="ctr" eaLnBrk="1" hangingPunct="1">
              <a:buFont typeface="Wingdings 3" pitchFamily="18" charset="2"/>
              <a:buNone/>
              <a:defRPr/>
            </a:pPr>
            <a:r>
              <a:rPr lang="ru-RU" dirty="0" smtClean="0"/>
              <a:t> Сайт «Детям о живописи»</a:t>
            </a:r>
          </a:p>
          <a:p>
            <a:pPr marL="69850" indent="0" eaLnBrk="1" hangingPunct="1">
              <a:buFont typeface="Wingdings 3" pitchFamily="18" charset="2"/>
              <a:buNone/>
              <a:defRPr/>
            </a:pP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hlinkClick r:id="rId2"/>
              </a:rPr>
              <a:t>http://www.art-urok.ru/index.htm</a:t>
            </a:r>
            <a:endParaRPr lang="ru-RU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4820" name="Picture 2" descr="https://sites.google.com/site/izo57klass/_/rsrc/1427518586956/internet-resursy/%D0%A1%D0%B0%D0%B9%D1%82%20%D0%94%D0%B5%D1%82%D1%8F%D0%BC%20%D0%BE%20%D0%B6%D0%B8%D0%B2%D0%BE%D0%BF%D0%B8%D1%81%D0%B8.png?height=281&amp;widt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473575"/>
            <a:ext cx="31543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Прямоугольник 17"/>
          <p:cNvSpPr>
            <a:spLocks noChangeArrowheads="1"/>
          </p:cNvSpPr>
          <p:nvPr/>
        </p:nvSpPr>
        <p:spPr bwMode="auto">
          <a:xfrm>
            <a:off x="4311650" y="4294188"/>
            <a:ext cx="5038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hlinkClick r:id="rId4"/>
              </a:rPr>
              <a:t>www.youtube.com/TeremokTV</a:t>
            </a:r>
            <a:endParaRPr lang="ru-RU" altLang="ru-RU" b="1"/>
          </a:p>
          <a:p>
            <a:pPr eaLnBrk="1" hangingPunct="1"/>
            <a:r>
              <a:rPr lang="ru-RU" altLang="ru-RU"/>
              <a:t> плейлист "Всемирная Картинная Галерея" </a:t>
            </a:r>
          </a:p>
          <a:p>
            <a:pPr eaLnBrk="1" hangingPunct="1"/>
            <a:r>
              <a:rPr lang="ru-RU" altLang="ru-RU"/>
              <a:t>  </a:t>
            </a:r>
            <a:r>
              <a:rPr lang="ru-RU" altLang="ru-RU" b="1" u="sng">
                <a:hlinkClick r:id="rId5" tooltip="https://www.youtube.com/playlist?action_edit=1&amp;list=PLYjQr8vff1JxYYDQut51B-KB0E8e6vEeL"/>
              </a:rPr>
              <a:t>https://www.youtube.com/playlist?acti...</a:t>
            </a:r>
            <a:endParaRPr lang="ru-RU" altLang="ru-RU" b="1"/>
          </a:p>
        </p:txBody>
      </p:sp>
      <p:pic>
        <p:nvPicPr>
          <p:cNvPr id="34822" name="Рисунок 31" descr="http://i.ytimg.com/vi/LRBFKNgI9wk/defaul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2970213"/>
            <a:ext cx="1438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32" descr="http://i.ytimg.com/vi/ci-n1gF4ZAc/default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524125"/>
            <a:ext cx="1574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4825" name="Рисунок 10" descr="http://i.ytimg.com/vi/S1xiQwE3QE0/defaul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048000"/>
            <a:ext cx="16891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Rectangle 3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10:11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34827" name="Прямоугольник 20"/>
          <p:cNvSpPr>
            <a:spLocks noChangeArrowheads="1"/>
          </p:cNvSpPr>
          <p:nvPr/>
        </p:nvSpPr>
        <p:spPr bwMode="auto">
          <a:xfrm>
            <a:off x="4545013" y="1579563"/>
            <a:ext cx="457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Детям об Искусстве - обучающие познавательные мультфильмы студии ООО Маски - "Картинная Галерея. Уроки Тётушки Совы"</a:t>
            </a:r>
          </a:p>
        </p:txBody>
      </p:sp>
      <p:sp>
        <p:nvSpPr>
          <p:cNvPr id="34828" name="Прямоугольник 21"/>
          <p:cNvSpPr>
            <a:spLocks noChangeArrowheads="1"/>
          </p:cNvSpPr>
          <p:nvPr/>
        </p:nvSpPr>
        <p:spPr bwMode="auto">
          <a:xfrm>
            <a:off x="179388" y="2708275"/>
            <a:ext cx="4357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/>
              <a:t> </a:t>
            </a:r>
            <a:r>
              <a:rPr lang="ru-RU" altLang="ru-RU" b="1">
                <a:hlinkClick r:id="rId12"/>
              </a:rPr>
              <a:t>САЙТ "МУЗЕИ МИРА И КАРТИНЫ ИЗВЕСТНЫХ ХУДОЖНИКОВ</a:t>
            </a:r>
            <a:r>
              <a:rPr lang="ru-RU" altLang="ru-RU" b="1"/>
              <a:t>"</a:t>
            </a:r>
            <a:endParaRPr lang="ru-RU" altLang="ru-RU"/>
          </a:p>
          <a:p>
            <a:pPr algn="ctr" eaLnBrk="1" hangingPunct="1"/>
            <a:r>
              <a:rPr lang="ru-RU" altLang="ru-RU">
                <a:hlinkClick r:id="rId12"/>
              </a:rPr>
              <a:t>http://muzei-mira.com/#</a:t>
            </a:r>
            <a:endParaRPr lang="ru-RU" altLang="ru-RU"/>
          </a:p>
        </p:txBody>
      </p:sp>
      <p:sp>
        <p:nvSpPr>
          <p:cNvPr id="34829" name="Прямоугольник 23"/>
          <p:cNvSpPr>
            <a:spLocks noChangeArrowheads="1"/>
          </p:cNvSpPr>
          <p:nvPr/>
        </p:nvSpPr>
        <p:spPr bwMode="auto">
          <a:xfrm>
            <a:off x="4176713" y="841375"/>
            <a:ext cx="508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/>
              <a:t>Сайт «Изящные искусства»</a:t>
            </a:r>
          </a:p>
          <a:p>
            <a:pPr algn="ctr" eaLnBrk="1" hangingPunct="1"/>
            <a:r>
              <a:rPr lang="en-US" altLang="ru-RU" b="1">
                <a:hlinkClick r:id="rId13"/>
              </a:rPr>
              <a:t>https://sites.google.com/site/izo57klass/home</a:t>
            </a:r>
            <a:endParaRPr lang="ru-RU" altLang="ru-RU" b="1"/>
          </a:p>
        </p:txBody>
      </p:sp>
      <p:sp>
        <p:nvSpPr>
          <p:cNvPr id="34830" name="Прямоугольник 24"/>
          <p:cNvSpPr>
            <a:spLocks noChangeArrowheads="1"/>
          </p:cNvSpPr>
          <p:nvPr/>
        </p:nvSpPr>
        <p:spPr bwMode="auto">
          <a:xfrm>
            <a:off x="-12700" y="841375"/>
            <a:ext cx="4714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/>
              <a:t>Самые известные картины мира</a:t>
            </a:r>
          </a:p>
          <a:p>
            <a:pPr algn="ctr" eaLnBrk="1" hangingPunct="1"/>
            <a:r>
              <a:rPr lang="ru-RU" altLang="ru-RU" b="1">
                <a:hlinkClick r:id="rId14"/>
              </a:rPr>
              <a:t>Виртуальный музей живописи</a:t>
            </a:r>
            <a:endParaRPr lang="ru-RU" altLang="ru-RU" b="1"/>
          </a:p>
          <a:p>
            <a:pPr algn="ctr" eaLnBrk="1" hangingPunct="1"/>
            <a:r>
              <a:rPr lang="ru-RU" altLang="ru-RU" b="1">
                <a:hlinkClick r:id="rId15"/>
              </a:rPr>
              <a:t>Картины русских художников по алфавиту</a:t>
            </a:r>
            <a:r>
              <a:rPr lang="ru-RU" altLang="ru-RU" b="1"/>
              <a:t> </a:t>
            </a:r>
          </a:p>
          <a:p>
            <a:pPr algn="ctr" eaLnBrk="1" hangingPunct="1"/>
            <a:r>
              <a:rPr lang="ru-RU" altLang="ru-RU" b="1"/>
              <a:t> </a:t>
            </a:r>
            <a:r>
              <a:rPr lang="ru-RU" altLang="ru-RU" b="1">
                <a:hlinkClick r:id="rId16"/>
              </a:rPr>
              <a:t>33 шедевра мировой живописи</a:t>
            </a:r>
            <a:endParaRPr lang="ru-RU" altLang="ru-RU" b="1"/>
          </a:p>
        </p:txBody>
      </p:sp>
      <p:sp>
        <p:nvSpPr>
          <p:cNvPr id="26" name="Пятиугольник 25">
            <a:hlinkClick r:id="rId17" action="ppaction://hlinksldjump"/>
          </p:cNvPr>
          <p:cNvSpPr/>
          <p:nvPr/>
        </p:nvSpPr>
        <p:spPr>
          <a:xfrm>
            <a:off x="8101013" y="6308725"/>
            <a:ext cx="977900" cy="48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32" name="Прямоугольник 26"/>
          <p:cNvSpPr>
            <a:spLocks noChangeArrowheads="1"/>
          </p:cNvSpPr>
          <p:nvPr/>
        </p:nvSpPr>
        <p:spPr bwMode="auto">
          <a:xfrm>
            <a:off x="5368925" y="5487988"/>
            <a:ext cx="3576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263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hangingPunct="1">
              <a:buFont typeface="Wingdings 3" pitchFamily="18" charset="2"/>
              <a:buNone/>
            </a:pPr>
            <a:r>
              <a:rPr lang="en-US" altLang="ru-RU"/>
              <a:t>htth</a:t>
            </a:r>
            <a:r>
              <a:rPr lang="ru-RU" altLang="ru-RU"/>
              <a:t>//</a:t>
            </a:r>
            <a:r>
              <a:rPr lang="en-US" altLang="ru-RU"/>
              <a:t>www. informika</a:t>
            </a:r>
            <a:r>
              <a:rPr lang="ru-RU" altLang="ru-RU"/>
              <a:t>/</a:t>
            </a:r>
            <a:r>
              <a:rPr lang="en-US" altLang="ru-RU"/>
              <a:t>ru</a:t>
            </a:r>
            <a:r>
              <a:rPr lang="ru-RU" altLang="ru-RU"/>
              <a:t>/</a:t>
            </a:r>
            <a:r>
              <a:rPr lang="en-US" altLang="ru-RU"/>
              <a:t>text</a:t>
            </a:r>
            <a:r>
              <a:rPr lang="ru-RU" altLang="ru-RU"/>
              <a:t>/</a:t>
            </a:r>
            <a:r>
              <a:rPr lang="en-US" altLang="ru-RU"/>
              <a:t>com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ru-RU">
                <a:hlinkClick r:id="rId18"/>
              </a:rPr>
              <a:t>www.it-n.ru</a:t>
            </a:r>
            <a:endParaRPr lang="en-US" altLang="ru-RU"/>
          </a:p>
          <a:p>
            <a:pPr eaLnBrk="1" hangingPunct="1">
              <a:buFont typeface="Wingdings 3" pitchFamily="18" charset="2"/>
              <a:buNone/>
            </a:pPr>
            <a:r>
              <a:rPr lang="en-US" altLang="ru-RU"/>
              <a:t>www. Pedsovet.org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ru-RU"/>
              <a:t>lesson-history.narod.ru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t="20722" r="13661" b="15621"/>
          <a:stretch/>
        </p:blipFill>
        <p:spPr>
          <a:xfrm>
            <a:off x="4853674" y="4653137"/>
            <a:ext cx="4095038" cy="2013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25" y="103188"/>
            <a:ext cx="8278813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с мультимедийной поддержкой</a:t>
            </a:r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endParaRPr lang="ru-RU" dirty="0"/>
          </a:p>
        </p:txBody>
      </p:sp>
      <p:pic>
        <p:nvPicPr>
          <p:cNvPr id="55298" name="Picture 2" descr="F:\Еремина МВ\фото\Uj1y0d8xR8I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51520" y="3284984"/>
            <a:ext cx="4537261" cy="34029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5299" name="Picture 3" descr="F:\Еремина МВ\фото\z7nIwzYSMj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283968" y="980728"/>
            <a:ext cx="4518088" cy="27108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Пятиугольник 3">
            <a:hlinkClick r:id="rId5" action="ppaction://hlinksldjump"/>
          </p:cNvPr>
          <p:cNvSpPr/>
          <p:nvPr/>
        </p:nvSpPr>
        <p:spPr>
          <a:xfrm>
            <a:off x="8172450" y="6308725"/>
            <a:ext cx="977900" cy="48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885825"/>
            <a:ext cx="15351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232">
            <a:off x="2452688" y="490538"/>
            <a:ext cx="18796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7841">
            <a:off x="1068388" y="1349375"/>
            <a:ext cx="2398712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73" y="3112122"/>
            <a:ext cx="3294839" cy="1854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7772400" cy="3733800"/>
          </a:xfrm>
        </p:spPr>
        <p:txBody>
          <a:bodyPr/>
          <a:lstStyle/>
          <a:p>
            <a:r>
              <a:rPr lang="ru-RU" altLang="ru-RU" dirty="0" smtClean="0">
                <a:hlinkClick r:id="rId2"/>
              </a:rPr>
              <a:t>КАК научиться РИСОВАТЬ. Пропорции ГОЛОВЫ человека.</a:t>
            </a:r>
            <a:endParaRPr lang="ru-RU" altLang="ru-RU" dirty="0" smtClean="0"/>
          </a:p>
          <a:p>
            <a:r>
              <a:rPr lang="ru-RU" altLang="ru-RU" dirty="0" smtClean="0">
                <a:hlinkClick r:id="rId3"/>
              </a:rPr>
              <a:t>КАК нарисовать ГОЛОВУ человека ПРОСТОЙ способ.</a:t>
            </a:r>
            <a:endParaRPr lang="ru-RU" altLang="ru-RU" dirty="0" smtClean="0"/>
          </a:p>
          <a:p>
            <a:r>
              <a:rPr lang="ru-RU" altLang="ru-RU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ПРОСТОЙ способ рисования ГОЛОВЫ.</a:t>
            </a:r>
            <a:endParaRPr lang="ru-RU" alt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alt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altLang="ru-RU" dirty="0" smtClean="0">
                <a:solidFill>
                  <a:schemeClr val="accent3">
                    <a:lumMod val="75000"/>
                  </a:schemeClr>
                </a:solidFill>
                <a:hlinkClick r:id="rId5"/>
              </a:rPr>
              <a:t>Как нарисовать ЛИЦО ЧЕЛОВЕКА карандашом.</a:t>
            </a:r>
            <a:endParaRPr lang="ru-RU" alt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altLang="ru-RU" dirty="0" smtClean="0">
                <a:hlinkClick r:id="rId6"/>
              </a:rPr>
              <a:t>Как нарисовать фигуру человека. Полный вариант!</a:t>
            </a:r>
            <a:endParaRPr lang="ru-RU" altLang="ru-RU" dirty="0" smtClean="0"/>
          </a:p>
          <a:p>
            <a:r>
              <a:rPr lang="ru-RU" altLang="ru-RU" dirty="0" smtClean="0">
                <a:hlinkClick r:id="rId7"/>
              </a:rPr>
              <a:t>Уроки рисования. Портрет девушки.</a:t>
            </a:r>
            <a:endParaRPr lang="ru-RU" altLang="ru-RU" dirty="0" smtClean="0"/>
          </a:p>
          <a:p>
            <a:r>
              <a:rPr lang="ru-RU" altLang="ru-RU" dirty="0" smtClean="0">
                <a:hlinkClick r:id="rId8"/>
              </a:rPr>
              <a:t>Мастер-класс. Как рисовать лицо </a:t>
            </a:r>
            <a:r>
              <a:rPr lang="ru-RU" altLang="ru-RU" dirty="0" err="1" smtClean="0">
                <a:hlinkClick r:id="rId8"/>
              </a:rPr>
              <a:t>Master</a:t>
            </a:r>
            <a:r>
              <a:rPr lang="ru-RU" altLang="ru-RU" dirty="0" smtClean="0">
                <a:hlinkClick r:id="rId8"/>
              </a:rPr>
              <a:t> </a:t>
            </a:r>
            <a:r>
              <a:rPr lang="ru-RU" altLang="ru-RU" dirty="0" err="1" smtClean="0">
                <a:hlinkClick r:id="rId8"/>
              </a:rPr>
              <a:t>class</a:t>
            </a:r>
            <a:r>
              <a:rPr lang="ru-RU" altLang="ru-RU" dirty="0" smtClean="0">
                <a:hlinkClick r:id="rId8"/>
              </a:rPr>
              <a:t>.</a:t>
            </a:r>
            <a:r>
              <a:rPr lang="ru-RU" altLang="ru-RU" dirty="0" smtClean="0"/>
              <a:t> 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6" name="Пятиугольник 5">
            <a:hlinkClick r:id="rId9" action="ppaction://hlinksldjump"/>
          </p:cNvPr>
          <p:cNvSpPr/>
          <p:nvPr/>
        </p:nvSpPr>
        <p:spPr>
          <a:xfrm>
            <a:off x="8027988" y="6337300"/>
            <a:ext cx="979487" cy="485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68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27438"/>
            <a:ext cx="27590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747713"/>
            <a:ext cx="2266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76588"/>
            <a:ext cx="31623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438525"/>
            <a:ext cx="21288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Еремина МВ\Работы детей\57m8q65iXxM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7302" b="11126"/>
          <a:stretch/>
        </p:blipFill>
        <p:spPr bwMode="auto">
          <a:xfrm>
            <a:off x="3500470" y="453987"/>
            <a:ext cx="2431091" cy="28999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6" descr="F:\Еремина МВ\Работы детей\Jz4a3-qZ7Bo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t="5870"/>
          <a:stretch/>
        </p:blipFill>
        <p:spPr bwMode="auto">
          <a:xfrm>
            <a:off x="971600" y="282735"/>
            <a:ext cx="1961316" cy="30769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7" descr="F:\Еремина МВ\Работы детей\MYNVY80bXNE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t="10968" b="4161"/>
          <a:stretch/>
        </p:blipFill>
        <p:spPr bwMode="auto">
          <a:xfrm>
            <a:off x="6660232" y="260648"/>
            <a:ext cx="2107475" cy="29810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Пятиугольник 6">
            <a:hlinkClick r:id="rId5" action="ppaction://hlinksldjump"/>
          </p:cNvPr>
          <p:cNvSpPr/>
          <p:nvPr/>
        </p:nvSpPr>
        <p:spPr>
          <a:xfrm>
            <a:off x="8166100" y="6124575"/>
            <a:ext cx="977900" cy="4841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9394" name="Picture 2" descr="F:\Еремина МВ\фото\RaoXXgtTpoc.jp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395536" y="3717032"/>
            <a:ext cx="3968040" cy="29760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9395" name="Picture 3" descr="F:\Еремина МВ\фото\Q5Ch3DrXddg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4355976" y="3717032"/>
            <a:ext cx="3968040" cy="29760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:\Еремина МВ\фото\33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67544" y="299503"/>
            <a:ext cx="3468479" cy="4032448"/>
          </a:xfrm>
          <a:effectLst>
            <a:softEdge rad="112500"/>
          </a:effectLst>
        </p:spPr>
      </p:pic>
      <p:pic>
        <p:nvPicPr>
          <p:cNvPr id="58371" name="Picture 3" descr="F:\Еремина МВ\фото\42k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163621" y="3611173"/>
            <a:ext cx="4104207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8372" name="Picture 4" descr="F:\Еремина МВ\фото\LZukB8oSBCQ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163621" y="332656"/>
            <a:ext cx="4560507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Пятиугольник 3">
            <a:hlinkClick r:id="rId5" action="ppaction://hlinksldjump"/>
          </p:cNvPr>
          <p:cNvSpPr/>
          <p:nvPr/>
        </p:nvSpPr>
        <p:spPr>
          <a:xfrm>
            <a:off x="8027988" y="6138863"/>
            <a:ext cx="979487" cy="4841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373" name="Picture 5" descr="F:\Еремина МВ\фото\m7GCZgZZ9WI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67544" y="4425467"/>
            <a:ext cx="3495813" cy="21474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r="12987"/>
          <a:stretch/>
        </p:blipFill>
        <p:spPr>
          <a:xfrm>
            <a:off x="4683893" y="3332382"/>
            <a:ext cx="4226464" cy="318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F:\Еремина МВ\фото\Копия 38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418945" y="548680"/>
            <a:ext cx="4061716" cy="2712221"/>
          </a:xfrm>
          <a:effectLst>
            <a:softEdge rad="112500"/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t="10417" r="14286"/>
          <a:stretch/>
        </p:blipFill>
        <p:spPr>
          <a:xfrm>
            <a:off x="395535" y="3645024"/>
            <a:ext cx="4126465" cy="287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>
            <a:off x="7956550" y="6278563"/>
            <a:ext cx="977900" cy="4841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12986"/>
          <a:stretch/>
        </p:blipFill>
        <p:spPr>
          <a:xfrm>
            <a:off x="258378" y="404664"/>
            <a:ext cx="4119691" cy="311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43750"/>
          </a:xfrm>
        </p:spPr>
        <p:txBody>
          <a:bodyPr/>
          <a:lstStyle/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Видеофрагмент. Этапы хохломской росписи.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Внутренний мир русской избы.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Декоративная живопись. Практическое задание.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Деревянная игрушка. Матрешка.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Деревянная игрушка. Матрешка. Практическая исследовательская работа 1.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Интерактив. Загадки об игрушках.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Интерактив. Играй и учись. Собери картинку.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Интерактив. Играй и учись. Тест. Народная игрушка.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Интерактив. Играй и учись. Угадай промысел.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Интерактив. Словарь художника. Живописные материалы.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Модель 3D. Интерьер русской избы.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Модель 3D. Лепка игрушек.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Народные промыслы. Вышивка, ткачество, роспись ткани. Контрольная работа.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Народные промыслы. Кружевоплетение.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Народные промыслы. Практическое задание-кроссворд.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6 класс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Видеофрагмент. Жанры изобразительного искусства. Натюрморт (Ренуар - Анемоны).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Видеофрагмент. Жанры изобразительного искусства. Пейзаж (Рылов, Грабарь).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Видеофрагмент. Жанры изобразительного искусства. Портрет (Серов, да Винчи, Рокотов, Крамской).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Видеофрагмент. Жизнь деревни в картинах Аркадия Пластова.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Видеофрагмент. И.Грабарь. Февральская лазурь.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Видеофрагмент. Изучаем азбуку ИЗО. Законы перспективы. Планы (Пименов, Герасимов, Юон, Пикассо).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Видеофрагмент. Изучаем азбуку ИЗО. Что такое линейная перспектива (Ван Эйк, Рафаэль Санти).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Видеофрагмент. Колорит в живописи (Сарьян, Крымов, Машков).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Видеофрагмент. Композиция. Выполнение рисунка.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Видеофрагмент. Композиция в картинах Дега, Рафаэля.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Видеофрагмент. Композиция натюрморта (Сезанн - Голубая ваза).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Слайдшоу. Автопортрет или портрет друга. Наброски и зарисовки.</a:t>
            </a:r>
          </a:p>
          <a:p>
            <a:pPr>
              <a:spcBef>
                <a:spcPct val="0"/>
              </a:spcBef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Слайдшоу. Азбука ИЗО. Светотень.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" name="Пятиугольник 4">
            <a:hlinkClick r:id="rId2" action="ppaction://hlinksldjump"/>
          </p:cNvPr>
          <p:cNvSpPr/>
          <p:nvPr/>
        </p:nvSpPr>
        <p:spPr>
          <a:xfrm>
            <a:off x="8001000" y="6215063"/>
            <a:ext cx="977900" cy="4841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личного вклада педагога в развитие образования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4708525"/>
          </a:xfrm>
        </p:spPr>
        <p:txBody>
          <a:bodyPr rtlCol="0">
            <a:normAutofit fontScale="92500" lnSpcReduction="10000"/>
          </a:bodyPr>
          <a:lstStyle/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век – это век информационных технологий, именно под их воздействием и меняется окружающая нас действительность, а вместе с ней  человек и общество, в котором он существует. 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  направить возможности компьютера на формирование духовных, нравственных ценностей? 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условием 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сохранить у ребенка тягу к изобразительной деятельности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если ее нет, то пробудить, а затем и развить творческую активность каждого ученика.</a:t>
            </a:r>
          </a:p>
          <a:p>
            <a:pPr marL="6858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одним условием становления  данного опыта 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решения проблемы обновления методов, средств и форм, организация 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тесно связана с разработкой и внедрением в учебный процесс новых педагогических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 и реализация ФГОС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04813"/>
            <a:ext cx="8150225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8763" y="1146175"/>
            <a:ext cx="6121400" cy="1885950"/>
          </a:xfrm>
        </p:spPr>
        <p:txBody>
          <a:bodyPr rtlCol="0">
            <a:normAutofit fontScale="92500"/>
          </a:bodyPr>
          <a:lstStyle/>
          <a:p>
            <a:pPr marL="68580" indent="4572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alt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ясно требует наглядности. </a:t>
            </a:r>
            <a:r>
              <a:rPr lang="ru-RU" alt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входите в класс, от которого трудно добиться слова (а таких классов у нас не искать стать), начните показывать картинки, и класс заговорит, а главное, заговорит свободно</a:t>
            </a:r>
            <a:r>
              <a:rPr lang="ru-RU" alt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  <a:p>
            <a:pPr marL="68580" indent="45720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alt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К.Д</a:t>
            </a:r>
            <a:r>
              <a:rPr lang="ru-RU" alt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 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2708275"/>
            <a:ext cx="8713787" cy="2955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457200" algn="just" fontAlgn="auto">
              <a:spcBef>
                <a:spcPts val="1200"/>
              </a:spcBef>
              <a:spcAft>
                <a:spcPts val="0"/>
              </a:spcAft>
              <a:buClr>
                <a:srgbClr val="ED4493"/>
              </a:buClr>
              <a:buSzPct val="85000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  меняются сами требования общества к творческой активности человека. Высокие темпы развития в производстве и в социальной сфере, ужесточение конкуренции, сложнейшие проблемы, с которыми приходится сталкиваться современному человеку, формируют своеобразный запрос на «человека творческого».  </a:t>
            </a:r>
          </a:p>
          <a:p>
            <a:pPr marL="68580" indent="457200" algn="just" fontAlgn="auto">
              <a:spcBef>
                <a:spcPts val="1200"/>
              </a:spcBef>
              <a:spcAft>
                <a:spcPts val="0"/>
              </a:spcAft>
              <a:buClr>
                <a:srgbClr val="ED4493"/>
              </a:buClr>
              <a:buSzPct val="85000"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на уроках эстетического цикла-необходимость, продиктованная временем.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4137025"/>
          </a:xfrm>
        </p:spPr>
        <p:txBody>
          <a:bodyPr rtlCol="0">
            <a:no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ерез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творческой активности учащихся можно  достичь повышения эффективности усвоения учебной программы, повышения  культурного уровня учащихся, воспитания у них эстетического вкуса и высоких нравственных качеств.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этого можно достичь? Прежде всего, используя в своей работе современные принципы педагогической техники и информационные технологии.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для молодёжи современно и интересно? Проникновение современных технологий в образовательную практику, в том числе и на уроки искусства, открывает новые возможности. 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обоснование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>
            <a:hlinkClick r:id="rId2" action="ppaction://hlinksldjump"/>
          </p:cNvPr>
          <p:cNvSpPr/>
          <p:nvPr/>
        </p:nvSpPr>
        <p:spPr>
          <a:xfrm>
            <a:off x="8243888" y="6323013"/>
            <a:ext cx="763587" cy="45243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28575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5263" y="1125538"/>
            <a:ext cx="8713787" cy="1395412"/>
          </a:xfrm>
        </p:spPr>
        <p:txBody>
          <a:bodyPr rtlCol="0">
            <a:no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положительной динамики творческой активности учащихся, в результате применения информационно-коммуникативных технологий в преподавании изобразительного искусства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67724" y="2628133"/>
            <a:ext cx="8568952" cy="512835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Приблизить урок к мировосприятию современного ребенка. 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66598" y="4869160"/>
            <a:ext cx="8568951" cy="93610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творческую активность учащихся через вовлечение их в классно-урочную и во внеурочную деятельность по изобразительному искусству с применением ИКТ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292110" y="4149081"/>
            <a:ext cx="8546685" cy="504056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мотивацию учащихся к урокам эстетического цикла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280977" y="3284984"/>
            <a:ext cx="8568952" cy="648072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отношение взаимопонимания, взаимопомощи между учителем и учеником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278858" y="6021288"/>
            <a:ext cx="8568952" cy="612067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возможности для самостоятельной и творческой деятельности учащихся с применением ИКТ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педагогическая идея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3733800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инновационных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обучения, способствует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у обучающихся информационно-коммуникативной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компетентности,  создаёт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развития творческой активности на уроках изобразительного искусства.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 на уроках ИЗО информационно-коммуникативные технологии  позволяют активизировать познавательную деятельность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через поисковую и творческую деятельность на уроке и дома, разнообразие методов обучения, через новизну материала, эмоциональную окраску урока.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1412875"/>
            <a:ext cx="79914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fontAlgn="auto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эффективности использования ИКТ</a:t>
            </a: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уроков ИЗО с приложениями (компьютерными презентациями)</a:t>
            </a: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творческих способностей учащихся</a:t>
            </a: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электронной базы кабинета искусств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аспект личного вклада педагога в развитие образования</a:t>
            </a:r>
          </a:p>
        </p:txBody>
      </p:sp>
      <p:pic>
        <p:nvPicPr>
          <p:cNvPr id="21508" name="Picture 9" descr="F:\Еремина МВ\Работы детей\VlYG13slm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5"/>
          <a:stretch>
            <a:fillRect/>
          </a:stretch>
        </p:blipFill>
        <p:spPr bwMode="auto">
          <a:xfrm>
            <a:off x="3995738" y="3262313"/>
            <a:ext cx="214153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49613"/>
            <a:ext cx="19685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902200"/>
            <a:ext cx="24034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02200"/>
            <a:ext cx="23034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23939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628775"/>
            <a:ext cx="7772400" cy="3733800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243902" y="476672"/>
            <a:ext cx="2736304" cy="1656184"/>
          </a:xfrm>
          <a:prstGeom prst="flowChartDocumen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изобразительного искусства 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 flipH="1">
            <a:off x="5868570" y="476672"/>
            <a:ext cx="2736304" cy="1656184"/>
          </a:xfrm>
          <a:prstGeom prst="flowChartDocumen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учащимися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76672"/>
            <a:ext cx="2088232" cy="13667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работа</a:t>
            </a:r>
          </a:p>
        </p:txBody>
      </p:sp>
      <p:sp>
        <p:nvSpPr>
          <p:cNvPr id="10" name="Стрелка вправо 9">
            <a:hlinkClick r:id="rId2" action="ppaction://hlinksldjump"/>
          </p:cNvPr>
          <p:cNvSpPr/>
          <p:nvPr/>
        </p:nvSpPr>
        <p:spPr>
          <a:xfrm rot="5400000">
            <a:off x="58282" y="2584585"/>
            <a:ext cx="3074754" cy="3191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проверки усвоения материала и выполнения домашнего задания </a:t>
            </a: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 rot="5400000">
            <a:off x="2667597" y="1890233"/>
            <a:ext cx="1872208" cy="2239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объяснения нового материала </a:t>
            </a:r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 rot="5400000">
            <a:off x="6136911" y="2189922"/>
            <a:ext cx="2618174" cy="3154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закрепления материала и проверки знаний учащихся, на обобщающих уроках по определенным темам</a:t>
            </a:r>
          </a:p>
        </p:txBody>
      </p:sp>
      <p:sp>
        <p:nvSpPr>
          <p:cNvPr id="13" name="Стрелка вправо 12">
            <a:hlinkClick r:id="rId5" action="ppaction://hlinksldjump"/>
          </p:cNvPr>
          <p:cNvSpPr/>
          <p:nvPr/>
        </p:nvSpPr>
        <p:spPr>
          <a:xfrm rot="5400000">
            <a:off x="3619613" y="3341310"/>
            <a:ext cx="2367699" cy="3219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исследовательской и проектной деятельности учащихся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Другая 6">
      <a:dk1>
        <a:sysClr val="windowText" lastClr="000000"/>
      </a:dk1>
      <a:lt1>
        <a:srgbClr val="000000"/>
      </a:lt1>
      <a:dk2>
        <a:srgbClr val="4E5B6F"/>
      </a:dk2>
      <a:lt2>
        <a:srgbClr val="D6ECFF"/>
      </a:lt2>
      <a:accent1>
        <a:srgbClr val="ED4493"/>
      </a:accent1>
      <a:accent2>
        <a:srgbClr val="EA157A"/>
      </a:accent2>
      <a:accent3>
        <a:srgbClr val="FEE29C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Поп-музыка</Template>
  <TotalTime>2271</TotalTime>
  <Words>1222</Words>
  <Application>Microsoft Office PowerPoint</Application>
  <PresentationFormat>Экран (4:3)</PresentationFormat>
  <Paragraphs>169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Gill Sans MT</vt:lpstr>
      <vt:lpstr>Arial</vt:lpstr>
      <vt:lpstr>Calibri</vt:lpstr>
      <vt:lpstr>Wingdings 3</vt:lpstr>
      <vt:lpstr>Times New Roman</vt:lpstr>
      <vt:lpstr>Cambria</vt:lpstr>
      <vt:lpstr>Urban Pop</vt:lpstr>
      <vt:lpstr>Диаграмма Microsoft Excel</vt:lpstr>
      <vt:lpstr>Презентация PowerPoint</vt:lpstr>
      <vt:lpstr>Применение ИкТ на уроках изобразительного искусства с Целью развития творческой активности учащихся</vt:lpstr>
      <vt:lpstr>Условия формирования личного вклада педагога в развитие образования</vt:lpstr>
      <vt:lpstr>Актуальность </vt:lpstr>
      <vt:lpstr>Теоретическое обоснование</vt:lpstr>
      <vt:lpstr>Цели и задачи  педагогической деятельности</vt:lpstr>
      <vt:lpstr>Ведущая педагогическая идея</vt:lpstr>
      <vt:lpstr>Деятельностный аспект личного вклада педагога в развитие образования</vt:lpstr>
      <vt:lpstr>Презентация PowerPoint</vt:lpstr>
      <vt:lpstr>Презентация PowerPoint</vt:lpstr>
      <vt:lpstr>Презентация PowerPoint</vt:lpstr>
      <vt:lpstr>Диапазон личного вклада педагога в развитие образования и степень его новизны</vt:lpstr>
      <vt:lpstr>Результативность профессиональной педагогической деятельности и достигнутые эффекты</vt:lpstr>
      <vt:lpstr>Презентация PowerPoint</vt:lpstr>
      <vt:lpstr>Транслируемость практических достижений профессиональной деятельности</vt:lpstr>
      <vt:lpstr>Литература</vt:lpstr>
      <vt:lpstr>Презентация PowerPoint</vt:lpstr>
      <vt:lpstr> </vt:lpstr>
      <vt:lpstr>визитная карточка</vt:lpstr>
      <vt:lpstr>В работе опираюсь на наиболее существенное в трудах ведущих педагогов, использую элементы известных методик</vt:lpstr>
      <vt:lpstr>Презентация PowerPoint</vt:lpstr>
      <vt:lpstr>Электронные образовательные ресурсы </vt:lpstr>
      <vt:lpstr>Урок с мультимедийной поддержкой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Дом</cp:lastModifiedBy>
  <cp:revision>85</cp:revision>
  <dcterms:created xsi:type="dcterms:W3CDTF">2015-09-19T13:00:48Z</dcterms:created>
  <dcterms:modified xsi:type="dcterms:W3CDTF">2015-10-05T21:51:09Z</dcterms:modified>
</cp:coreProperties>
</file>